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58" r:id="rId3"/>
    <p:sldId id="271" r:id="rId4"/>
    <p:sldId id="274" r:id="rId5"/>
    <p:sldId id="273" r:id="rId6"/>
    <p:sldId id="267" r:id="rId7"/>
    <p:sldId id="268" r:id="rId8"/>
    <p:sldId id="269" r:id="rId9"/>
    <p:sldId id="270" r:id="rId10"/>
    <p:sldId id="282" r:id="rId11"/>
    <p:sldId id="262" r:id="rId12"/>
    <p:sldId id="264" r:id="rId13"/>
    <p:sldId id="266" r:id="rId14"/>
    <p:sldId id="265" r:id="rId15"/>
    <p:sldId id="275" r:id="rId16"/>
    <p:sldId id="276" r:id="rId17"/>
    <p:sldId id="277" r:id="rId18"/>
    <p:sldId id="279" r:id="rId19"/>
    <p:sldId id="280" r:id="rId20"/>
    <p:sldId id="281" r:id="rId2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117" userDrawn="1">
          <p15:clr>
            <a:srgbClr val="A4A3A4"/>
          </p15:clr>
        </p15:guide>
        <p15:guide id="3" pos="30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D596995-8BCE-0A20-91E8-DDA43DF9AFCE}" name="서 동주" initials="서동" userId="89a32d37dbeaa49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659"/>
    <a:srgbClr val="144633"/>
    <a:srgbClr val="F8D263"/>
    <a:srgbClr val="21B156"/>
    <a:srgbClr val="8EEAAF"/>
    <a:srgbClr val="F37321"/>
    <a:srgbClr val="F89B6C"/>
    <a:srgbClr val="FBB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D785C6-D24B-41F8-8B58-F60615DAAE15}" v="376" dt="2023-08-11T09:32:39.661"/>
    <p1510:client id="{A13EC944-3878-4F75-8A61-7290E4F2DA4A}" v="200" dt="2023-08-11T12:47:50.172"/>
    <p1510:client id="{AB543118-E320-47B9-BBEA-A1D2B8338F7B}" v="26" dt="2023-08-11T13:28:46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9" d="100"/>
          <a:sy n="119" d="100"/>
        </p:scale>
        <p:origin x="552" y="76"/>
      </p:cViewPr>
      <p:guideLst>
        <p:guide orient="horz" pos="663"/>
        <p:guide orient="horz" pos="1117"/>
        <p:guide pos="3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동주" userId="89a32d37dbeaa49d" providerId="LiveId" clId="{AB543118-E320-47B9-BBEA-A1D2B8338F7B}"/>
    <pc:docChg chg="undo custSel addSld modSld">
      <pc:chgData name="서 동주" userId="89a32d37dbeaa49d" providerId="LiveId" clId="{AB543118-E320-47B9-BBEA-A1D2B8338F7B}" dt="2023-08-11T13:29:25.628" v="348" actId="1076"/>
      <pc:docMkLst>
        <pc:docMk/>
      </pc:docMkLst>
      <pc:sldChg chg="addSp delSp modSp mod">
        <pc:chgData name="서 동주" userId="89a32d37dbeaa49d" providerId="LiveId" clId="{AB543118-E320-47B9-BBEA-A1D2B8338F7B}" dt="2023-08-11T13:29:25.628" v="348" actId="1076"/>
        <pc:sldMkLst>
          <pc:docMk/>
          <pc:sldMk cId="3516626306" sldId="258"/>
        </pc:sldMkLst>
        <pc:spChg chg="mod">
          <ac:chgData name="서 동주" userId="89a32d37dbeaa49d" providerId="LiveId" clId="{AB543118-E320-47B9-BBEA-A1D2B8338F7B}" dt="2023-08-11T13:27:28.789" v="145"/>
          <ac:spMkLst>
            <pc:docMk/>
            <pc:sldMk cId="3516626306" sldId="258"/>
            <ac:spMk id="14" creationId="{00000000-0000-0000-0000-000000000000}"/>
          </ac:spMkLst>
        </pc:spChg>
        <pc:spChg chg="add del mod">
          <ac:chgData name="서 동주" userId="89a32d37dbeaa49d" providerId="LiveId" clId="{AB543118-E320-47B9-BBEA-A1D2B8338F7B}" dt="2023-08-11T13:28:01.978" v="222"/>
          <ac:spMkLst>
            <pc:docMk/>
            <pc:sldMk cId="3516626306" sldId="258"/>
            <ac:spMk id="15" creationId="{00000000-0000-0000-0000-000000000000}"/>
          </ac:spMkLst>
        </pc:spChg>
        <pc:spChg chg="mod">
          <ac:chgData name="서 동주" userId="89a32d37dbeaa49d" providerId="LiveId" clId="{AB543118-E320-47B9-BBEA-A1D2B8338F7B}" dt="2023-08-11T13:27:57.556" v="213"/>
          <ac:spMkLst>
            <pc:docMk/>
            <pc:sldMk cId="3516626306" sldId="258"/>
            <ac:spMk id="16" creationId="{00000000-0000-0000-0000-000000000000}"/>
          </ac:spMkLst>
        </pc:spChg>
        <pc:spChg chg="mod">
          <ac:chgData name="서 동주" userId="89a32d37dbeaa49d" providerId="LiveId" clId="{AB543118-E320-47B9-BBEA-A1D2B8338F7B}" dt="2023-08-11T13:27:21.126" v="135"/>
          <ac:spMkLst>
            <pc:docMk/>
            <pc:sldMk cId="3516626306" sldId="258"/>
            <ac:spMk id="17" creationId="{00000000-0000-0000-0000-000000000000}"/>
          </ac:spMkLst>
        </pc:spChg>
        <pc:spChg chg="mod">
          <ac:chgData name="서 동주" userId="89a32d37dbeaa49d" providerId="LiveId" clId="{AB543118-E320-47B9-BBEA-A1D2B8338F7B}" dt="2023-08-11T13:29:25.628" v="348" actId="1076"/>
          <ac:spMkLst>
            <pc:docMk/>
            <pc:sldMk cId="3516626306" sldId="258"/>
            <ac:spMk id="21" creationId="{00000000-0000-0000-0000-000000000000}"/>
          </ac:spMkLst>
        </pc:spChg>
        <pc:spChg chg="mod">
          <ac:chgData name="서 동주" userId="89a32d37dbeaa49d" providerId="LiveId" clId="{AB543118-E320-47B9-BBEA-A1D2B8338F7B}" dt="2023-08-11T13:29:21.075" v="347" actId="1076"/>
          <ac:spMkLst>
            <pc:docMk/>
            <pc:sldMk cId="3516626306" sldId="258"/>
            <ac:spMk id="22" creationId="{00000000-0000-0000-0000-000000000000}"/>
          </ac:spMkLst>
        </pc:spChg>
        <pc:spChg chg="mod">
          <ac:chgData name="서 동주" userId="89a32d37dbeaa49d" providerId="LiveId" clId="{AB543118-E320-47B9-BBEA-A1D2B8338F7B}" dt="2023-08-11T13:29:19.259" v="346" actId="1076"/>
          <ac:spMkLst>
            <pc:docMk/>
            <pc:sldMk cId="3516626306" sldId="258"/>
            <ac:spMk id="23" creationId="{00000000-0000-0000-0000-000000000000}"/>
          </ac:spMkLst>
        </pc:spChg>
        <pc:spChg chg="del">
          <ac:chgData name="서 동주" userId="89a32d37dbeaa49d" providerId="LiveId" clId="{AB543118-E320-47B9-BBEA-A1D2B8338F7B}" dt="2023-08-11T13:28:51.965" v="345" actId="478"/>
          <ac:spMkLst>
            <pc:docMk/>
            <pc:sldMk cId="3516626306" sldId="258"/>
            <ac:spMk id="24" creationId="{00000000-0000-0000-0000-000000000000}"/>
          </ac:spMkLst>
        </pc:spChg>
      </pc:sldChg>
      <pc:sldChg chg="addSp modSp">
        <pc:chgData name="서 동주" userId="89a32d37dbeaa49d" providerId="LiveId" clId="{AB543118-E320-47B9-BBEA-A1D2B8338F7B}" dt="2023-08-11T13:19:59.400" v="1"/>
        <pc:sldMkLst>
          <pc:docMk/>
          <pc:sldMk cId="3592176595" sldId="270"/>
        </pc:sldMkLst>
        <pc:spChg chg="add mod">
          <ac:chgData name="서 동주" userId="89a32d37dbeaa49d" providerId="LiveId" clId="{AB543118-E320-47B9-BBEA-A1D2B8338F7B}" dt="2023-08-11T13:19:59.400" v="1"/>
          <ac:spMkLst>
            <pc:docMk/>
            <pc:sldMk cId="3592176595" sldId="270"/>
            <ac:spMk id="4" creationId="{93067D6F-7E45-ED27-854B-6004FFEB1070}"/>
          </ac:spMkLst>
        </pc:spChg>
      </pc:sldChg>
      <pc:sldChg chg="addSp delSp modSp add mod modAnim">
        <pc:chgData name="서 동주" userId="89a32d37dbeaa49d" providerId="LiveId" clId="{AB543118-E320-47B9-BBEA-A1D2B8338F7B}" dt="2023-08-11T13:22:24.827" v="57" actId="1076"/>
        <pc:sldMkLst>
          <pc:docMk/>
          <pc:sldMk cId="240764567" sldId="282"/>
        </pc:sldMkLst>
        <pc:spChg chg="add mod">
          <ac:chgData name="서 동주" userId="89a32d37dbeaa49d" providerId="LiveId" clId="{AB543118-E320-47B9-BBEA-A1D2B8338F7B}" dt="2023-08-11T13:22:24.827" v="57" actId="1076"/>
          <ac:spMkLst>
            <pc:docMk/>
            <pc:sldMk cId="240764567" sldId="282"/>
            <ac:spMk id="8" creationId="{65E962F3-5FC1-46EB-14B7-0481103BE57D}"/>
          </ac:spMkLst>
        </pc:spChg>
        <pc:spChg chg="add mod">
          <ac:chgData name="서 동주" userId="89a32d37dbeaa49d" providerId="LiveId" clId="{AB543118-E320-47B9-BBEA-A1D2B8338F7B}" dt="2023-08-11T13:22:20.112" v="56" actId="14100"/>
          <ac:spMkLst>
            <pc:docMk/>
            <pc:sldMk cId="240764567" sldId="282"/>
            <ac:spMk id="10" creationId="{BAB00D00-DC65-42F5-2EBD-BFD3D604427B}"/>
          </ac:spMkLst>
        </pc:spChg>
        <pc:spChg chg="del">
          <ac:chgData name="서 동주" userId="89a32d37dbeaa49d" providerId="LiveId" clId="{AB543118-E320-47B9-BBEA-A1D2B8338F7B}" dt="2023-08-11T13:20:13.129" v="28" actId="478"/>
          <ac:spMkLst>
            <pc:docMk/>
            <pc:sldMk cId="240764567" sldId="282"/>
            <ac:spMk id="14" creationId="{091BD0F6-7BB4-67BE-C741-4D17B2EBFF7D}"/>
          </ac:spMkLst>
        </pc:spChg>
        <pc:spChg chg="del">
          <ac:chgData name="서 동주" userId="89a32d37dbeaa49d" providerId="LiveId" clId="{AB543118-E320-47B9-BBEA-A1D2B8338F7B}" dt="2023-08-11T13:20:15.632" v="29" actId="478"/>
          <ac:spMkLst>
            <pc:docMk/>
            <pc:sldMk cId="240764567" sldId="282"/>
            <ac:spMk id="16" creationId="{38344740-0909-C83F-86C2-1F92868D7D18}"/>
          </ac:spMkLst>
        </pc:spChg>
        <pc:spChg chg="del">
          <ac:chgData name="서 동주" userId="89a32d37dbeaa49d" providerId="LiveId" clId="{AB543118-E320-47B9-BBEA-A1D2B8338F7B}" dt="2023-08-11T13:20:13.129" v="28" actId="478"/>
          <ac:spMkLst>
            <pc:docMk/>
            <pc:sldMk cId="240764567" sldId="282"/>
            <ac:spMk id="18" creationId="{7C895704-27B9-9A88-DDCC-1BD4F8711AB6}"/>
          </ac:spMkLst>
        </pc:spChg>
        <pc:spChg chg="del">
          <ac:chgData name="서 동주" userId="89a32d37dbeaa49d" providerId="LiveId" clId="{AB543118-E320-47B9-BBEA-A1D2B8338F7B}" dt="2023-08-11T13:20:13.129" v="28" actId="478"/>
          <ac:spMkLst>
            <pc:docMk/>
            <pc:sldMk cId="240764567" sldId="282"/>
            <ac:spMk id="20" creationId="{67F66615-820D-9B75-3122-D21E12A40F28}"/>
          </ac:spMkLst>
        </pc:spChg>
        <pc:spChg chg="mod">
          <ac:chgData name="서 동주" userId="89a32d37dbeaa49d" providerId="LiveId" clId="{AB543118-E320-47B9-BBEA-A1D2B8338F7B}" dt="2023-08-11T13:20:08.910" v="27" actId="14100"/>
          <ac:spMkLst>
            <pc:docMk/>
            <pc:sldMk cId="240764567" sldId="282"/>
            <ac:spMk id="25" creationId="{00000000-0000-0000-0000-000000000000}"/>
          </ac:spMkLst>
        </pc:sp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2" creationId="{DDF9DDE5-8407-A822-7BE9-07740C20AD45}"/>
          </ac:picMkLst>
        </pc:pic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3" creationId="{742D22CB-BB8C-F5D4-0190-F52237A1F070}"/>
          </ac:picMkLst>
        </pc:picChg>
        <pc:picChg chg="add mod">
          <ac:chgData name="서 동주" userId="89a32d37dbeaa49d" providerId="LiveId" clId="{AB543118-E320-47B9-BBEA-A1D2B8338F7B}" dt="2023-08-11T13:21:03.072" v="34" actId="1076"/>
          <ac:picMkLst>
            <pc:docMk/>
            <pc:sldMk cId="240764567" sldId="282"/>
            <ac:picMk id="4" creationId="{7B9FEE09-6381-FF3B-ACB8-10F20AC4D191}"/>
          </ac:picMkLst>
        </pc:pic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5" creationId="{214ECDE4-CEF5-278D-5DE7-77A4CCB8DA3A}"/>
          </ac:picMkLst>
        </pc:picChg>
        <pc:picChg chg="add mod">
          <ac:chgData name="서 동주" userId="89a32d37dbeaa49d" providerId="LiveId" clId="{AB543118-E320-47B9-BBEA-A1D2B8338F7B}" dt="2023-08-11T13:21:47.032" v="42" actId="1076"/>
          <ac:picMkLst>
            <pc:docMk/>
            <pc:sldMk cId="240764567" sldId="282"/>
            <ac:picMk id="6" creationId="{0CA2C663-3020-A1EE-B13C-D2C91383E327}"/>
          </ac:picMkLst>
        </pc:pic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7" creationId="{4A3B2513-5660-80FE-2F6A-E2AE5BC0C389}"/>
          </ac:picMkLst>
        </pc:pic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9" creationId="{FC7C9EB2-DE17-FE5D-5ACC-FB2532ED576E}"/>
          </ac:picMkLst>
        </pc:picChg>
        <pc:picChg chg="del">
          <ac:chgData name="서 동주" userId="89a32d37dbeaa49d" providerId="LiveId" clId="{AB543118-E320-47B9-BBEA-A1D2B8338F7B}" dt="2023-08-11T13:20:13.129" v="28" actId="478"/>
          <ac:picMkLst>
            <pc:docMk/>
            <pc:sldMk cId="240764567" sldId="282"/>
            <ac:picMk id="11" creationId="{A52246AB-E502-FC96-C73E-B5D7C3AF05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BC6E7A-B2BF-45C1-BE51-77E79705B7BA}" type="datetimeFigureOut">
              <a:rPr lang="ko-KR" altLang="en-US" smtClean="0"/>
              <a:pPr/>
              <a:t>2023-08-11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C55BD3-25E4-4E31-8F09-F1FE4C03B1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1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7F8-843A-45E9-BDB6-845DA1381DA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 descr="본선ot 최종타이틀 로고.png"/>
          <p:cNvPicPr>
            <a:picLocks noChangeAspect="1"/>
          </p:cNvPicPr>
          <p:nvPr userDrawn="1"/>
        </p:nvPicPr>
        <p:blipFill rotWithShape="1">
          <a:blip r:embed="rId2" cstate="print"/>
          <a:srcRect l="38342" b="50000"/>
          <a:stretch/>
        </p:blipFill>
        <p:spPr>
          <a:xfrm>
            <a:off x="863307" y="285723"/>
            <a:ext cx="2774706" cy="386143"/>
          </a:xfrm>
          <a:prstGeom prst="rect">
            <a:avLst/>
          </a:prstGeom>
          <a:effectLst/>
        </p:spPr>
      </p:pic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6136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3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C7C3-9615-4321-9483-104DEC2D077D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9E0C-95F3-4E6E-A1D5-C673CECE8CB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B632-5470-427E-9E21-3F8557D41A1E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43D7-C4D7-496C-8BB7-C2DAB2B71DC0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5119-9CC5-4B18-82E7-CE043D2A5C68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1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70A9-0FAE-409E-911B-939E1589F99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2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A484-0CD2-4DE4-8FFD-7CE2E0F2B564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4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6F53-2C5F-49D5-90C6-DE65FEEE58E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0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8925-5E64-48B9-8952-84618BE08BB1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1E2C8-55B7-4562-8F3A-A61D99FA3CF3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D03E-0618-4C9F-BFBA-770B284B2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66794" y="682951"/>
            <a:ext cx="9786791" cy="6121258"/>
          </a:xfrm>
          <a:prstGeom prst="roundRect">
            <a:avLst>
              <a:gd name="adj" fmla="val 33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707AC8-7DA3-422B-BE7E-73007A0FF333}" type="datetime1">
              <a:rPr lang="ko-KR" altLang="en-US" smtClean="0"/>
              <a:pPr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38144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F9D03E-0618-4C9F-BFBA-770B284B29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그림 12" descr="본선ot 최종타이틀 로고.png"/>
          <p:cNvPicPr>
            <a:picLocks noChangeAspect="1"/>
          </p:cNvPicPr>
          <p:nvPr userDrawn="1"/>
        </p:nvPicPr>
        <p:blipFill rotWithShape="1">
          <a:blip r:embed="rId14" cstate="print"/>
          <a:srcRect l="38342" b="50000"/>
          <a:stretch/>
        </p:blipFill>
        <p:spPr>
          <a:xfrm>
            <a:off x="863307" y="285723"/>
            <a:ext cx="2774706" cy="386143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44451"/>
            <a:ext cx="607714" cy="590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r="16866" b="50497"/>
          <a:stretch/>
        </p:blipFill>
        <p:spPr>
          <a:xfrm>
            <a:off x="866100" y="84306"/>
            <a:ext cx="2072591" cy="2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4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9424" y="1916832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1446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연구결과서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10533"/>
              </p:ext>
            </p:extLst>
          </p:nvPr>
        </p:nvGraphicFramePr>
        <p:xfrm>
          <a:off x="992560" y="4280322"/>
          <a:ext cx="7920880" cy="174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피쉬파워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저유속에서 발전 가능한 접이식 날개 수차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배동일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서동주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8"/>
            <a:ext cx="3218241" cy="523220"/>
            <a:chOff x="4172873" y="1556792"/>
            <a:chExt cx="3007155" cy="378134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940367" cy="37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동영상</a:t>
              </a:r>
            </a:p>
          </p:txBody>
        </p:sp>
      </p:grpSp>
      <p:pic>
        <p:nvPicPr>
          <p:cNvPr id="4" name="adw 리얼">
            <a:hlinkClick r:id="" action="ppaction://media"/>
            <a:extLst>
              <a:ext uri="{FF2B5EF4-FFF2-40B4-BE49-F238E27FC236}">
                <a16:creationId xmlns:a16="http://schemas.microsoft.com/office/drawing/2014/main" id="{7B9FEE09-6381-FF3B-ACB8-10F20AC4D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884236" y="2129612"/>
            <a:ext cx="4071465" cy="4221970"/>
          </a:xfrm>
          <a:prstGeom prst="rect">
            <a:avLst/>
          </a:prstGeom>
        </p:spPr>
      </p:pic>
      <p:pic>
        <p:nvPicPr>
          <p:cNvPr id="6" name="실험영상">
            <a:hlinkClick r:id="" action="ppaction://media"/>
            <a:extLst>
              <a:ext uri="{FF2B5EF4-FFF2-40B4-BE49-F238E27FC236}">
                <a16:creationId xmlns:a16="http://schemas.microsoft.com/office/drawing/2014/main" id="{0CA2C663-3020-A1EE-B13C-D2C91383E3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54638" y="2706823"/>
            <a:ext cx="4079437" cy="3059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962F3-5FC1-46EB-14B7-0481103BE57D}"/>
              </a:ext>
            </a:extLst>
          </p:cNvPr>
          <p:cNvSpPr txBox="1"/>
          <p:nvPr/>
        </p:nvSpPr>
        <p:spPr>
          <a:xfrm>
            <a:off x="2136106" y="1772815"/>
            <a:ext cx="720080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00D00-DC65-42F5-2EBD-BFD3D604427B}"/>
              </a:ext>
            </a:extLst>
          </p:cNvPr>
          <p:cNvSpPr txBox="1"/>
          <p:nvPr/>
        </p:nvSpPr>
        <p:spPr>
          <a:xfrm>
            <a:off x="6681192" y="1772815"/>
            <a:ext cx="792088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</a:t>
            </a:r>
          </a:p>
        </p:txBody>
      </p:sp>
    </p:spTree>
    <p:extLst>
      <p:ext uri="{BB962C8B-B14F-4D97-AF65-F5344CB8AC3E}">
        <p14:creationId xmlns:p14="http://schemas.microsoft.com/office/powerpoint/2010/main" val="2407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실험장치</a:t>
              </a:r>
            </a:p>
          </p:txBody>
        </p:sp>
      </p:grpSp>
      <p:pic>
        <p:nvPicPr>
          <p:cNvPr id="3" name="그림 2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6D9F154-9447-A224-5F9C-D771AF27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t="793" r="28457" b="7264"/>
          <a:stretch/>
        </p:blipFill>
        <p:spPr bwMode="auto">
          <a:xfrm>
            <a:off x="562724" y="1772815"/>
            <a:ext cx="4750316" cy="4368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6B9EC80-8447-A9A3-2003-025B2BB5159B}"/>
              </a:ext>
            </a:extLst>
          </p:cNvPr>
          <p:cNvCxnSpPr>
            <a:cxnSpLocks/>
          </p:cNvCxnSpPr>
          <p:nvPr/>
        </p:nvCxnSpPr>
        <p:spPr>
          <a:xfrm rot="10800000">
            <a:off x="4160912" y="4141743"/>
            <a:ext cx="2304256" cy="5906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EDA51DF-1920-11C0-5A52-FD256DE50C8C}"/>
              </a:ext>
            </a:extLst>
          </p:cNvPr>
          <p:cNvCxnSpPr>
            <a:cxnSpLocks/>
          </p:cNvCxnSpPr>
          <p:nvPr/>
        </p:nvCxnSpPr>
        <p:spPr>
          <a:xfrm rot="10800000">
            <a:off x="2077826" y="4545807"/>
            <a:ext cx="4891398" cy="117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FA1567A-5C24-552E-4258-A0D05ACF9A36}"/>
              </a:ext>
            </a:extLst>
          </p:cNvPr>
          <p:cNvCxnSpPr>
            <a:cxnSpLocks/>
          </p:cNvCxnSpPr>
          <p:nvPr/>
        </p:nvCxnSpPr>
        <p:spPr>
          <a:xfrm rot="10800000">
            <a:off x="2504728" y="2949402"/>
            <a:ext cx="4104456" cy="881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5EA90-E6BF-9FD9-E49A-A8D2C91336D8}"/>
              </a:ext>
            </a:extLst>
          </p:cNvPr>
          <p:cNvSpPr txBox="1"/>
          <p:nvPr/>
        </p:nvSpPr>
        <p:spPr>
          <a:xfrm>
            <a:off x="6825208" y="1100811"/>
            <a:ext cx="158657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무게 추 가방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37" name="그림 36" descr="흑백, 실내, 모노크롬, 용기이(가) 표시된 사진&#10;&#10;자동 생성된 설명">
            <a:extLst>
              <a:ext uri="{FF2B5EF4-FFF2-40B4-BE49-F238E27FC236}">
                <a16:creationId xmlns:a16="http://schemas.microsoft.com/office/drawing/2014/main" id="{D44AA780-BAB0-ECB4-820A-9FDC5CB7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15723" r="22387" b="22944"/>
          <a:stretch/>
        </p:blipFill>
        <p:spPr bwMode="auto">
          <a:xfrm>
            <a:off x="5817096" y="1484542"/>
            <a:ext cx="2008830" cy="1368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3D28535-08EF-502A-E784-C8AB1CECE1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25616" y="1218956"/>
            <a:ext cx="2571601" cy="12348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50DE105-C378-42C3-F5EA-06E650E652B1}"/>
              </a:ext>
            </a:extLst>
          </p:cNvPr>
          <p:cNvCxnSpPr>
            <a:cxnSpLocks/>
          </p:cNvCxnSpPr>
          <p:nvPr/>
        </p:nvCxnSpPr>
        <p:spPr>
          <a:xfrm rot="10800000">
            <a:off x="3495690" y="2353199"/>
            <a:ext cx="2355420" cy="363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실내, 디자인이(가) 표시된 사진&#10;&#10;자동 생성된 설명">
            <a:extLst>
              <a:ext uri="{FF2B5EF4-FFF2-40B4-BE49-F238E27FC236}">
                <a16:creationId xmlns:a16="http://schemas.microsoft.com/office/drawing/2014/main" id="{E643940B-CA5E-68C5-4D8D-AB6BA0A14F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4" t="14361" r="25320" b="14107"/>
          <a:stretch/>
        </p:blipFill>
        <p:spPr>
          <a:xfrm>
            <a:off x="7816008" y="1497271"/>
            <a:ext cx="1688142" cy="1368394"/>
          </a:xfrm>
          <a:prstGeom prst="rect">
            <a:avLst/>
          </a:prstGeom>
        </p:spPr>
      </p:pic>
      <p:pic>
        <p:nvPicPr>
          <p:cNvPr id="45" name="그림 44" descr="흑백이(가) 표시된 사진&#10;&#10;자동 생성된 설명">
            <a:extLst>
              <a:ext uri="{FF2B5EF4-FFF2-40B4-BE49-F238E27FC236}">
                <a16:creationId xmlns:a16="http://schemas.microsoft.com/office/drawing/2014/main" id="{9C08F8D1-4317-B846-037C-602C98ED1E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268" r="19229" b="11791"/>
          <a:stretch/>
        </p:blipFill>
        <p:spPr bwMode="auto">
          <a:xfrm>
            <a:off x="6362801" y="3284984"/>
            <a:ext cx="1068831" cy="1111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그림 45" descr="바퀴이(가) 표시된 사진&#10;&#10;자동 생성된 설명">
            <a:extLst>
              <a:ext uri="{FF2B5EF4-FFF2-40B4-BE49-F238E27FC236}">
                <a16:creationId xmlns:a16="http://schemas.microsoft.com/office/drawing/2014/main" id="{1F24DB09-09DE-D808-6BF8-186B14FCFA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r="11007"/>
          <a:stretch/>
        </p:blipFill>
        <p:spPr bwMode="auto">
          <a:xfrm>
            <a:off x="6185763" y="5043308"/>
            <a:ext cx="1278890" cy="114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그림 46" descr="자물쇠, 문 손잡이, 흑백, 야외이(가) 표시된 사진&#10;&#10;자동 생성된 설명">
            <a:extLst>
              <a:ext uri="{FF2B5EF4-FFF2-40B4-BE49-F238E27FC236}">
                <a16:creationId xmlns:a16="http://schemas.microsoft.com/office/drawing/2014/main" id="{869B201F-7C8D-F0B7-9ECA-D1EAF0EBAA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9" t="22787" r="36680" b="27072"/>
          <a:stretch/>
        </p:blipFill>
        <p:spPr bwMode="auto">
          <a:xfrm>
            <a:off x="7464653" y="5043308"/>
            <a:ext cx="1104900" cy="1141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그림 47" descr="흑백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6D6695F5-41F7-1733-2406-06508F1B77A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12286" r="34024" b="15984"/>
          <a:stretch/>
        </p:blipFill>
        <p:spPr bwMode="auto">
          <a:xfrm>
            <a:off x="8569553" y="5036323"/>
            <a:ext cx="1059815" cy="1142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E1303F8-43B8-787B-0D0B-C8558B1C48D7}"/>
              </a:ext>
            </a:extLst>
          </p:cNvPr>
          <p:cNvSpPr txBox="1"/>
          <p:nvPr/>
        </p:nvSpPr>
        <p:spPr>
          <a:xfrm>
            <a:off x="5704187" y="2952292"/>
            <a:ext cx="2234648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수차 회전 수 측정기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313238-B6EA-911A-C613-F4A725EB64CD}"/>
              </a:ext>
            </a:extLst>
          </p:cNvPr>
          <p:cNvSpPr txBox="1"/>
          <p:nvPr/>
        </p:nvSpPr>
        <p:spPr>
          <a:xfrm>
            <a:off x="7938835" y="2962779"/>
            <a:ext cx="158657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가변 높이 축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E9B0B-B097-62E4-5F45-A2084FBE53C6}"/>
              </a:ext>
            </a:extLst>
          </p:cNvPr>
          <p:cNvSpPr txBox="1"/>
          <p:nvPr/>
        </p:nvSpPr>
        <p:spPr>
          <a:xfrm>
            <a:off x="7449993" y="3752482"/>
            <a:ext cx="158657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유속측정기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623A0B-F872-56CD-8436-04E12FA7F452}"/>
              </a:ext>
            </a:extLst>
          </p:cNvPr>
          <p:cNvSpPr txBox="1"/>
          <p:nvPr/>
        </p:nvSpPr>
        <p:spPr>
          <a:xfrm>
            <a:off x="6465168" y="4581153"/>
            <a:ext cx="158657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모터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5A2E69-7AF2-A002-B604-0FE4EFC0276C}"/>
              </a:ext>
            </a:extLst>
          </p:cNvPr>
          <p:cNvSpPr txBox="1"/>
          <p:nvPr/>
        </p:nvSpPr>
        <p:spPr>
          <a:xfrm>
            <a:off x="7258456" y="6299835"/>
            <a:ext cx="172699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수차 결합부위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5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이론적 분석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1248" y="1700808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유체 속에서 운동하는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의 운동 분석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A52B-BA76-12CB-5394-9029E83893A9}"/>
              </a:ext>
            </a:extLst>
          </p:cNvPr>
          <p:cNvSpPr txBox="1"/>
          <p:nvPr/>
        </p:nvSpPr>
        <p:spPr>
          <a:xfrm>
            <a:off x="491248" y="5036684"/>
            <a:ext cx="4896544" cy="19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160000"/>
              </a:lnSpc>
              <a:buFont typeface="+mj-lt"/>
              <a:buAutoNum type="arabicPeriod"/>
            </a:pPr>
            <a:r>
              <a:rPr lang="ko-KR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모든 물 입자의속도 벡터 방향은 동일하다</a:t>
            </a:r>
            <a:r>
              <a:rPr lang="en-US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marL="342900" lvl="0" indent="-342900" algn="l" latinLnBrk="1">
              <a:lnSpc>
                <a:spcPct val="160000"/>
              </a:lnSpc>
              <a:buFont typeface="+mj-lt"/>
              <a:buAutoNum type="arabicPeriod"/>
            </a:pPr>
            <a:r>
              <a:rPr lang="ko-KR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물</a:t>
            </a:r>
            <a:r>
              <a:rPr lang="en-US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입자는 </a:t>
            </a:r>
            <a:r>
              <a:rPr lang="ko-KR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탄성충돌을 한다</a:t>
            </a:r>
            <a:r>
              <a:rPr lang="en-US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marL="342900" lvl="0" indent="-342900" algn="l" latinLnBrk="1">
              <a:lnSpc>
                <a:spcPct val="160000"/>
              </a:lnSpc>
              <a:buFont typeface="+mj-lt"/>
              <a:buAutoNum type="arabicPeriod"/>
            </a:pPr>
            <a:r>
              <a:rPr lang="ko-KR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물의 유속은 모든 지점에서 동일하다</a:t>
            </a:r>
            <a:r>
              <a:rPr lang="en-US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marL="342900" lvl="0" indent="-342900" algn="l" latinLnBrk="1">
              <a:lnSpc>
                <a:spcPct val="160000"/>
              </a:lnSpc>
              <a:buFont typeface="+mj-lt"/>
              <a:buAutoNum type="arabicPeriod"/>
            </a:pPr>
            <a:r>
              <a:rPr lang="ko-KR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모든 날개의 운동은 독립적이다</a:t>
            </a:r>
            <a:r>
              <a:rPr lang="en-US" altLang="ko-KR" sz="1600" dirty="0">
                <a:solidFill>
                  <a:srgbClr val="000000"/>
                </a:solidFill>
                <a:effectLst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C7CE3C8-64AC-94F1-36D6-97E204A482AC}"/>
              </a:ext>
            </a:extLst>
          </p:cNvPr>
          <p:cNvSpPr/>
          <p:nvPr/>
        </p:nvSpPr>
        <p:spPr>
          <a:xfrm rot="20213039">
            <a:off x="5663684" y="4498927"/>
            <a:ext cx="1464522" cy="636121"/>
          </a:xfrm>
          <a:prstGeom prst="parallelogram">
            <a:avLst>
              <a:gd name="adj" fmla="val 1005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EDD2C8-95FC-DD0E-D84B-EF5E2620B0F8}"/>
              </a:ext>
            </a:extLst>
          </p:cNvPr>
          <p:cNvCxnSpPr>
            <a:cxnSpLocks/>
          </p:cNvCxnSpPr>
          <p:nvPr/>
        </p:nvCxnSpPr>
        <p:spPr>
          <a:xfrm flipV="1">
            <a:off x="5241172" y="4748922"/>
            <a:ext cx="2160240" cy="91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FA7EF3-1FC6-F14C-2229-5801F1117EC1}"/>
              </a:ext>
            </a:extLst>
          </p:cNvPr>
          <p:cNvCxnSpPr>
            <a:cxnSpLocks/>
          </p:cNvCxnSpPr>
          <p:nvPr/>
        </p:nvCxnSpPr>
        <p:spPr>
          <a:xfrm>
            <a:off x="5841608" y="5400929"/>
            <a:ext cx="1703820" cy="6807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388EE0-D9BC-2654-C12E-99CCF9955FA8}"/>
              </a:ext>
            </a:extLst>
          </p:cNvPr>
          <p:cNvCxnSpPr>
            <a:cxnSpLocks/>
          </p:cNvCxnSpPr>
          <p:nvPr/>
        </p:nvCxnSpPr>
        <p:spPr>
          <a:xfrm>
            <a:off x="6609324" y="5092466"/>
            <a:ext cx="1440160" cy="2935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BC668B-8B46-3FB1-E9F8-5C7191E46EF6}"/>
              </a:ext>
            </a:extLst>
          </p:cNvPr>
          <p:cNvSpPr txBox="1"/>
          <p:nvPr/>
        </p:nvSpPr>
        <p:spPr>
          <a:xfrm>
            <a:off x="5025148" y="3767693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*</a:t>
            </a:r>
            <a:r>
              <a:rPr lang="ko-KR" altLang="en-US" sz="1600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흐르는 유체 속 날개가 받는 힘</a:t>
            </a:r>
            <a:endParaRPr lang="en-US" altLang="ko-KR" sz="1600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7D8E87-52FF-68EB-B703-B70296DB98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04" y="5908932"/>
            <a:ext cx="4365445" cy="219456"/>
          </a:xfrm>
          <a:prstGeom prst="rect">
            <a:avLst/>
          </a:prstGeom>
        </p:spPr>
      </p:pic>
      <p:pic>
        <p:nvPicPr>
          <p:cNvPr id="30" name="그림 29" descr="폰트, 타이포그래피, 서예, 친필이(가) 표시된 사진&#10;&#10;자동 생성된 설명">
            <a:extLst>
              <a:ext uri="{FF2B5EF4-FFF2-40B4-BE49-F238E27FC236}">
                <a16:creationId xmlns:a16="http://schemas.microsoft.com/office/drawing/2014/main" id="{3A84653C-F88A-5217-E24F-83DE2E56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6171016"/>
            <a:ext cx="1553019" cy="2194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96B096B-FF86-09D0-24B7-5E392999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07" y="1819897"/>
            <a:ext cx="4056647" cy="1842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1AFEB-95BE-23A4-E595-3A45CD6BDCFF}"/>
                  </a:ext>
                </a:extLst>
              </p:cNvPr>
              <p:cNvSpPr txBox="1"/>
              <p:nvPr/>
            </p:nvSpPr>
            <p:spPr>
              <a:xfrm>
                <a:off x="5741623" y="4737811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1AFEB-95BE-23A4-E595-3A45CD6B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623" y="4737811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840CD-954E-2302-E9E3-73A1335C2505}"/>
                  </a:ext>
                </a:extLst>
              </p:cNvPr>
              <p:cNvSpPr txBox="1"/>
              <p:nvPr/>
            </p:nvSpPr>
            <p:spPr>
              <a:xfrm>
                <a:off x="6321292" y="410340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840CD-954E-2302-E9E3-73A1335C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92" y="4103407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71B0D-98DA-98D5-1F5A-754812ED1A78}"/>
                  </a:ext>
                </a:extLst>
              </p:cNvPr>
              <p:cNvSpPr txBox="1"/>
              <p:nvPr/>
            </p:nvSpPr>
            <p:spPr>
              <a:xfrm>
                <a:off x="1781552" y="329283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71B0D-98DA-98D5-1F5A-754812ED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52" y="3292837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 descr="원, 도표, 라인, 그림이(가) 표시된 사진&#10;&#10;자동 생성된 설명">
            <a:extLst>
              <a:ext uri="{FF2B5EF4-FFF2-40B4-BE49-F238E27FC236}">
                <a16:creationId xmlns:a16="http://schemas.microsoft.com/office/drawing/2014/main" id="{362C1C15-372E-1490-30F6-72D6F0EE18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r="20731"/>
          <a:stretch/>
        </p:blipFill>
        <p:spPr bwMode="auto">
          <a:xfrm>
            <a:off x="829561" y="2094132"/>
            <a:ext cx="2968625" cy="2456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025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이론적 분석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1248" y="1700808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유체 속에서 운동하는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의 운동 분석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9" name="그림 8" descr="원, 도표, 라인, 그림이(가) 표시된 사진&#10;&#10;자동 생성된 설명">
            <a:extLst>
              <a:ext uri="{FF2B5EF4-FFF2-40B4-BE49-F238E27FC236}">
                <a16:creationId xmlns:a16="http://schemas.microsoft.com/office/drawing/2014/main" id="{B3F31F2F-0ED6-1C0D-DA05-DD0EE559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r="20731"/>
          <a:stretch/>
        </p:blipFill>
        <p:spPr bwMode="auto">
          <a:xfrm>
            <a:off x="829561" y="2094132"/>
            <a:ext cx="2968625" cy="2456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71B0D-98DA-98D5-1F5A-754812ED1A78}"/>
                  </a:ext>
                </a:extLst>
              </p:cNvPr>
              <p:cNvSpPr txBox="1"/>
              <p:nvPr/>
            </p:nvSpPr>
            <p:spPr>
              <a:xfrm>
                <a:off x="2576736" y="324433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71B0D-98DA-98D5-1F5A-754812ED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36" y="3244334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838EB143-7A7D-BDEA-C60A-0CBD28B9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9" y="4546824"/>
            <a:ext cx="3784451" cy="17554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9CCECE-C5D6-31BC-5DD7-83BD75C74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173" y="2305443"/>
            <a:ext cx="5558371" cy="39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이론적 분석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1248" y="1700808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유체 속에서 운동하는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의 운동 분석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7F62E-DF99-99A3-1317-6CA77B2C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2029617"/>
            <a:ext cx="7918668" cy="466249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30FD242-A7C9-D289-96BD-6F5F2FEA2F94}"/>
              </a:ext>
            </a:extLst>
          </p:cNvPr>
          <p:cNvSpPr/>
          <p:nvPr/>
        </p:nvSpPr>
        <p:spPr>
          <a:xfrm>
            <a:off x="922549" y="5517232"/>
            <a:ext cx="8134907" cy="11748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58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CFD 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550C64-6AD3-9521-D8BB-E014A62ED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1" y="3618668"/>
            <a:ext cx="9588218" cy="3024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B6ABC-69D3-F6BF-6068-EDAD572FB973}"/>
              </a:ext>
            </a:extLst>
          </p:cNvPr>
          <p:cNvSpPr txBox="1"/>
          <p:nvPr/>
        </p:nvSpPr>
        <p:spPr>
          <a:xfrm>
            <a:off x="344488" y="1754844"/>
            <a:ext cx="708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CFD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통해 구한 유속단위벡터에 대한 각도에 대한 힘 그래프이다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6135D9-F890-E89E-D724-5B1F275D2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54"/>
          <a:stretch/>
        </p:blipFill>
        <p:spPr>
          <a:xfrm>
            <a:off x="344488" y="2339007"/>
            <a:ext cx="2440472" cy="1279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3467F2-B2F4-C8CE-F129-71D0BA563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87"/>
          <a:stretch/>
        </p:blipFill>
        <p:spPr>
          <a:xfrm>
            <a:off x="2784960" y="2339007"/>
            <a:ext cx="2954177" cy="12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7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CFD 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</a:t>
              </a:r>
            </a:p>
          </p:txBody>
        </p:sp>
      </p:grpSp>
      <p:pic>
        <p:nvPicPr>
          <p:cNvPr id="2" name="그림 1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E806121C-7396-C3D8-AB8B-BFCB11FF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2200228"/>
            <a:ext cx="4857281" cy="301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9447A-3101-F63A-F900-79C00F093757}"/>
              </a:ext>
            </a:extLst>
          </p:cNvPr>
          <p:cNvSpPr txBox="1"/>
          <p:nvPr/>
        </p:nvSpPr>
        <p:spPr>
          <a:xfrm>
            <a:off x="632520" y="2276872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ADW</a:t>
            </a:r>
            <a:r>
              <a:rPr lang="ko-KR" altLang="en-US" dirty="0"/>
              <a:t>의 날개 최적화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CFD </a:t>
            </a:r>
            <a:r>
              <a:rPr lang="ko-KR" altLang="en-US" dirty="0"/>
              <a:t>데이터를 바탕으로 </a:t>
            </a:r>
            <a:r>
              <a:rPr lang="en-US" altLang="ko-KR" dirty="0"/>
              <a:t>0~90</a:t>
            </a:r>
            <a:r>
              <a:rPr lang="ko-KR" altLang="en-US" dirty="0"/>
              <a:t>에서 최대 토크를 내는 날개 각 </a:t>
            </a:r>
            <a:r>
              <a:rPr lang="en-US" altLang="ko-KR" dirty="0"/>
              <a:t>phi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Phi</a:t>
            </a:r>
            <a:r>
              <a:rPr lang="ko-KR" altLang="en-US" dirty="0"/>
              <a:t>를 완만하게 </a:t>
            </a:r>
            <a:r>
              <a:rPr lang="en-US" altLang="ko-KR" dirty="0"/>
              <a:t>smoothing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Phi </a:t>
            </a:r>
            <a:r>
              <a:rPr lang="ko-KR" altLang="en-US" dirty="0"/>
              <a:t>리스트를 </a:t>
            </a:r>
            <a:r>
              <a:rPr lang="en-US" altLang="ko-KR" dirty="0"/>
              <a:t>Angle Block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Smoothing</a:t>
            </a:r>
            <a:r>
              <a:rPr lang="ko-KR" altLang="en-US" dirty="0"/>
              <a:t> 된 </a:t>
            </a:r>
            <a:r>
              <a:rPr lang="en-US" altLang="ko-KR" dirty="0"/>
              <a:t>Angle Block</a:t>
            </a:r>
            <a:r>
              <a:rPr lang="ko-KR" altLang="en-US" dirty="0"/>
              <a:t>의 토크 총합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98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7"/>
            <a:ext cx="4810070" cy="523220"/>
            <a:chOff x="4172873" y="1556791"/>
            <a:chExt cx="4494575" cy="378134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95993" y="1556791"/>
              <a:ext cx="4371455" cy="37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일반적인 </a:t>
              </a:r>
              <a:r>
                <a:rPr lang="ko-KR" altLang="en-US" sz="2800" b="1" dirty="0">
                  <a:solidFill>
                    <a:schemeClr val="bg1"/>
                  </a:solidFill>
                  <a:highlight>
                    <a:srgbClr val="F69659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물레방아와 대조 </a:t>
              </a:r>
            </a:p>
          </p:txBody>
        </p:sp>
      </p:grp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BC0735-E734-A5D2-1FA8-188859DF7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7" y="1916831"/>
            <a:ext cx="4203887" cy="2524579"/>
          </a:xfrm>
          <a:prstGeom prst="rect">
            <a:avLst/>
          </a:prstGeom>
        </p:spPr>
      </p:pic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78B81ED-3177-5702-5B07-476E310BC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02" y="1916832"/>
            <a:ext cx="4203887" cy="2525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8C935-923E-91AB-7405-85DEFF5D9122}"/>
              </a:ext>
            </a:extLst>
          </p:cNvPr>
          <p:cNvSpPr txBox="1"/>
          <p:nvPr/>
        </p:nvSpPr>
        <p:spPr>
          <a:xfrm>
            <a:off x="428259" y="4641464"/>
            <a:ext cx="50866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일반적인 물레방아 </a:t>
            </a:r>
            <a:r>
              <a:rPr lang="en-US" altLang="ko-KR" dirty="0"/>
              <a:t>-&gt; </a:t>
            </a:r>
            <a:r>
              <a:rPr lang="ko-KR" altLang="en-US" dirty="0"/>
              <a:t>절반만 물에 담긴다 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날개 별로 날개가 펴졌다 두고 토크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40%</a:t>
            </a:r>
            <a:r>
              <a:rPr lang="ko-KR" altLang="en-US" dirty="0"/>
              <a:t>의 성능 향상 확인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12% </a:t>
            </a:r>
            <a:r>
              <a:rPr lang="ko-KR" altLang="en-US" dirty="0"/>
              <a:t>향상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5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실패 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82282C8-1BFE-8A09-81FD-199A4C328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15"/>
          <a:stretch/>
        </p:blipFill>
        <p:spPr>
          <a:xfrm>
            <a:off x="704526" y="1772816"/>
            <a:ext cx="3997097" cy="1296144"/>
          </a:xfrm>
          <a:prstGeom prst="rect">
            <a:avLst/>
          </a:prstGeom>
        </p:spPr>
      </p:pic>
      <p:sp>
        <p:nvSpPr>
          <p:cNvPr id="3" name="폭발: 14pt 2">
            <a:extLst>
              <a:ext uri="{FF2B5EF4-FFF2-40B4-BE49-F238E27FC236}">
                <a16:creationId xmlns:a16="http://schemas.microsoft.com/office/drawing/2014/main" id="{3E8609FD-2FD7-1246-84B2-B8E469D14893}"/>
              </a:ext>
            </a:extLst>
          </p:cNvPr>
          <p:cNvSpPr/>
          <p:nvPr/>
        </p:nvSpPr>
        <p:spPr>
          <a:xfrm>
            <a:off x="1496616" y="2420888"/>
            <a:ext cx="720080" cy="79208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폭발: 14pt 3">
            <a:extLst>
              <a:ext uri="{FF2B5EF4-FFF2-40B4-BE49-F238E27FC236}">
                <a16:creationId xmlns:a16="http://schemas.microsoft.com/office/drawing/2014/main" id="{69D5B68A-214E-E604-F71F-C19D733E23CF}"/>
              </a:ext>
            </a:extLst>
          </p:cNvPr>
          <p:cNvSpPr/>
          <p:nvPr/>
        </p:nvSpPr>
        <p:spPr>
          <a:xfrm>
            <a:off x="2739079" y="2509674"/>
            <a:ext cx="720080" cy="79208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폭발: 14pt 4">
            <a:extLst>
              <a:ext uri="{FF2B5EF4-FFF2-40B4-BE49-F238E27FC236}">
                <a16:creationId xmlns:a16="http://schemas.microsoft.com/office/drawing/2014/main" id="{1D44CD90-7C91-EFF7-F252-62E6AB270567}"/>
              </a:ext>
            </a:extLst>
          </p:cNvPr>
          <p:cNvSpPr/>
          <p:nvPr/>
        </p:nvSpPr>
        <p:spPr>
          <a:xfrm>
            <a:off x="4160912" y="2556828"/>
            <a:ext cx="720080" cy="79208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62964-E451-CA57-978D-8F1637307C1B}"/>
              </a:ext>
            </a:extLst>
          </p:cNvPr>
          <p:cNvSpPr txBox="1"/>
          <p:nvPr/>
        </p:nvSpPr>
        <p:spPr>
          <a:xfrm>
            <a:off x="4808984" y="3861048"/>
            <a:ext cx="3332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물이 역류하는 문제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상류에서는 역행</a:t>
            </a:r>
            <a:endParaRPr lang="en-US" altLang="ko-KR" dirty="0"/>
          </a:p>
          <a:p>
            <a:r>
              <a:rPr lang="ko-KR" altLang="en-US" dirty="0"/>
              <a:t>하류에서는 순행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단일 모터로는 해결되지 못함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모터 추가하여 실험 예정</a:t>
            </a:r>
            <a:endParaRPr lang="en-US" altLang="ko-KR" dirty="0"/>
          </a:p>
        </p:txBody>
      </p:sp>
      <p:pic>
        <p:nvPicPr>
          <p:cNvPr id="8" name="그림 7" descr="스크린샷, 멀티미디어 소프트웨어, 그래픽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7B57AFA0-F680-959B-9318-D29B73E3A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509085"/>
            <a:ext cx="3485681" cy="276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F2C8B-E88D-AFFD-5BFC-B68C1897FBEE}"/>
              </a:ext>
            </a:extLst>
          </p:cNvPr>
          <p:cNvSpPr txBox="1"/>
          <p:nvPr/>
        </p:nvSpPr>
        <p:spPr>
          <a:xfrm>
            <a:off x="5189490" y="1904943"/>
            <a:ext cx="46602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실험 준비를 위해 단순해야 하는 </a:t>
            </a:r>
            <a:r>
              <a:rPr lang="en-US" altLang="ko-KR" dirty="0"/>
              <a:t>FF</a:t>
            </a:r>
          </a:p>
          <a:p>
            <a:r>
              <a:rPr lang="ko-KR" altLang="en-US" dirty="0"/>
              <a:t>복잡하게 설계</a:t>
            </a:r>
            <a:r>
              <a:rPr lang="en-US" altLang="ko-KR" dirty="0"/>
              <a:t>, </a:t>
            </a:r>
            <a:r>
              <a:rPr lang="ko-KR" altLang="en-US" dirty="0"/>
              <a:t>굉장히 취약해짐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프린터 외주를 맡기고 배송에 오래 걸림</a:t>
            </a:r>
            <a:endParaRPr lang="en-US" altLang="ko-KR" dirty="0"/>
          </a:p>
          <a:p>
            <a:r>
              <a:rPr lang="ko-KR" altLang="en-US" dirty="0"/>
              <a:t>출력물에 오차 존재</a:t>
            </a:r>
            <a:endParaRPr lang="en-US" altLang="ko-KR" dirty="0"/>
          </a:p>
        </p:txBody>
      </p:sp>
      <p:sp>
        <p:nvSpPr>
          <p:cNvPr id="10" name="폭발: 14pt 9">
            <a:extLst>
              <a:ext uri="{FF2B5EF4-FFF2-40B4-BE49-F238E27FC236}">
                <a16:creationId xmlns:a16="http://schemas.microsoft.com/office/drawing/2014/main" id="{60099497-5F18-F4BB-F36F-07885870847C}"/>
              </a:ext>
            </a:extLst>
          </p:cNvPr>
          <p:cNvSpPr/>
          <p:nvPr/>
        </p:nvSpPr>
        <p:spPr>
          <a:xfrm>
            <a:off x="1274529" y="4084622"/>
            <a:ext cx="720080" cy="79208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</p:grpSp>
      <p:pic>
        <p:nvPicPr>
          <p:cNvPr id="1026" name="Picture 2" descr="돈 - 무료 비즈니스 및 금융개 아이콘">
            <a:extLst>
              <a:ext uri="{FF2B5EF4-FFF2-40B4-BE49-F238E27FC236}">
                <a16:creationId xmlns:a16="http://schemas.microsoft.com/office/drawing/2014/main" id="{69FF47C9-DEB4-4DEB-D503-D5FCCA14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0" y="2564904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D4FF7-EC30-24E5-6998-590496A70506}"/>
              </a:ext>
            </a:extLst>
          </p:cNvPr>
          <p:cNvSpPr txBox="1"/>
          <p:nvPr/>
        </p:nvSpPr>
        <p:spPr>
          <a:xfrm>
            <a:off x="843702" y="1959223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높은 경제성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8248C-3584-D97B-E297-0BDCC95E2409}"/>
              </a:ext>
            </a:extLst>
          </p:cNvPr>
          <p:cNvSpPr txBox="1"/>
          <p:nvPr/>
        </p:nvSpPr>
        <p:spPr>
          <a:xfrm>
            <a:off x="3573073" y="1959223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광폭 저속 수로</a:t>
            </a:r>
            <a:r>
              <a:rPr lang="en-US" altLang="ko-KR" dirty="0"/>
              <a:t>!</a:t>
            </a:r>
          </a:p>
        </p:txBody>
      </p:sp>
      <p:pic>
        <p:nvPicPr>
          <p:cNvPr id="1028" name="Picture 4" descr="나가라강 - 위키백과, 우리 모두의 백과사전">
            <a:extLst>
              <a:ext uri="{FF2B5EF4-FFF2-40B4-BE49-F238E27FC236}">
                <a16:creationId xmlns:a16="http://schemas.microsoft.com/office/drawing/2014/main" id="{75EF216B-FF95-6682-C698-859EB865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25" y="2852936"/>
            <a:ext cx="2619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BF072-3D2F-0EE4-E1C5-193754D52B3A}"/>
              </a:ext>
            </a:extLst>
          </p:cNvPr>
          <p:cNvSpPr txBox="1"/>
          <p:nvPr/>
        </p:nvSpPr>
        <p:spPr>
          <a:xfrm>
            <a:off x="3591453" y="5298911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댐 없이 건설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4DFCE-DDDE-0751-3282-36DCDA77818A}"/>
              </a:ext>
            </a:extLst>
          </p:cNvPr>
          <p:cNvSpPr txBox="1"/>
          <p:nvPr/>
        </p:nvSpPr>
        <p:spPr>
          <a:xfrm>
            <a:off x="837103" y="5298911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대형화 쉬움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49273-E202-88B9-6B7B-8E174F519B51}"/>
              </a:ext>
            </a:extLst>
          </p:cNvPr>
          <p:cNvSpPr txBox="1"/>
          <p:nvPr/>
        </p:nvSpPr>
        <p:spPr>
          <a:xfrm>
            <a:off x="6661139" y="1959223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환경친화적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DC5F0-3143-38A4-9D1E-275C133C9727}"/>
              </a:ext>
            </a:extLst>
          </p:cNvPr>
          <p:cNvSpPr txBox="1"/>
          <p:nvPr/>
        </p:nvSpPr>
        <p:spPr>
          <a:xfrm>
            <a:off x="6661139" y="5311735"/>
            <a:ext cx="22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물고기가 좋아함</a:t>
            </a:r>
          </a:p>
        </p:txBody>
      </p:sp>
      <p:pic>
        <p:nvPicPr>
          <p:cNvPr id="1032" name="Picture 8" descr="도리도 니모처럼 되면 어떡하지? - 티타임즈">
            <a:extLst>
              <a:ext uri="{FF2B5EF4-FFF2-40B4-BE49-F238E27FC236}">
                <a16:creationId xmlns:a16="http://schemas.microsoft.com/office/drawing/2014/main" id="{D22824ED-1EB8-EA3D-42F7-01FD9C9E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8000" r="22731" b="15351"/>
          <a:stretch/>
        </p:blipFill>
        <p:spPr bwMode="auto">
          <a:xfrm>
            <a:off x="6516713" y="2492896"/>
            <a:ext cx="2619376" cy="269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27084" y="1052736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1446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400" b="1" dirty="0">
              <a:solidFill>
                <a:srgbClr val="1446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3000" y="1866452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3041470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00" y="4216488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연구결과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5391507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2793" y="1822177"/>
            <a:ext cx="291971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연구동기</a:t>
            </a:r>
            <a:endParaRPr lang="en-US" altLang="ko-KR" sz="1400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연구원리</a:t>
            </a:r>
            <a:r>
              <a:rPr lang="en-US" altLang="ko-KR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32793" y="3041470"/>
            <a:ext cx="291971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설계</a:t>
            </a:r>
            <a:endParaRPr lang="en-US" altLang="ko-KR" sz="1400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이론적 분석</a:t>
            </a:r>
            <a:r>
              <a:rPr lang="en-US" altLang="ko-KR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5860" y="4216488"/>
            <a:ext cx="291971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CFD </a:t>
            </a: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결과</a:t>
            </a:r>
            <a:endParaRPr lang="en-US" altLang="ko-KR" sz="1400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85725" indent="-857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효율 비교</a:t>
            </a:r>
            <a:r>
              <a:rPr lang="en-US" altLang="ko-KR" sz="14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26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32586" y="1063643"/>
            <a:ext cx="4678308" cy="523220"/>
            <a:chOff x="4118058" y="1564673"/>
            <a:chExt cx="4371455" cy="378134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18058" y="1564673"/>
              <a:ext cx="4371455" cy="37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highlight>
                    <a:srgbClr val="F69659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접이식 수차의 뉴 패러다임 </a:t>
              </a:r>
              <a:r>
                <a:rPr lang="en-US" altLang="ko-KR" sz="2800" b="1" dirty="0">
                  <a:solidFill>
                    <a:schemeClr val="bg1"/>
                  </a:solidFill>
                  <a:highlight>
                    <a:srgbClr val="F69659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2800" b="1" dirty="0">
                <a:solidFill>
                  <a:schemeClr val="bg1"/>
                </a:solidFill>
                <a:highlight>
                  <a:srgbClr val="F69659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Google Shape;83;p8" descr="컴퓨터, 전자제품, 출력 장치, 사무용품이(가) 표시된 사진&#10;&#10;자동 생성된 설명">
            <a:extLst>
              <a:ext uri="{FF2B5EF4-FFF2-40B4-BE49-F238E27FC236}">
                <a16:creationId xmlns:a16="http://schemas.microsoft.com/office/drawing/2014/main" id="{C445BEE0-4C4E-9A05-8D9B-CAA4EFB96010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t="12931" r="34436" b="18471"/>
          <a:stretch/>
        </p:blipFill>
        <p:spPr>
          <a:xfrm>
            <a:off x="404363" y="2204864"/>
            <a:ext cx="2592288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가구, 벽, 실내, 흑백이(가) 표시된 사진&#10;&#10;자동 생성된 설명">
            <a:extLst>
              <a:ext uri="{FF2B5EF4-FFF2-40B4-BE49-F238E27FC236}">
                <a16:creationId xmlns:a16="http://schemas.microsoft.com/office/drawing/2014/main" id="{5649B3D8-0DFA-91CC-2FC7-32132AC4D7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1" t="1992" r="10675" b="4116"/>
          <a:stretch/>
        </p:blipFill>
        <p:spPr bwMode="auto">
          <a:xfrm>
            <a:off x="4952999" y="2188771"/>
            <a:ext cx="2592289" cy="2248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54342-27B6-E591-0C03-96E28EA91B60}"/>
              </a:ext>
            </a:extLst>
          </p:cNvPr>
          <p:cNvSpPr txBox="1"/>
          <p:nvPr/>
        </p:nvSpPr>
        <p:spPr>
          <a:xfrm>
            <a:off x="847344" y="1655318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 (Free Rotating Wheel)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1126-1FEE-CB91-40ED-60C56CEF1EBE}"/>
              </a:ext>
            </a:extLst>
          </p:cNvPr>
          <p:cNvSpPr txBox="1"/>
          <p:nvPr/>
        </p:nvSpPr>
        <p:spPr>
          <a:xfrm>
            <a:off x="5031023" y="1654946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 (Angle Defined Wheel)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B7EFA-592F-0D7B-D4D2-C072587366EF}"/>
              </a:ext>
            </a:extLst>
          </p:cNvPr>
          <p:cNvSpPr txBox="1"/>
          <p:nvPr/>
        </p:nvSpPr>
        <p:spPr>
          <a:xfrm>
            <a:off x="3031183" y="218877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날개 자유롭게 회전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회전 각도 범위 설정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2F8E1-3ACD-238E-65CA-7A2D32828AAF}"/>
              </a:ext>
            </a:extLst>
          </p:cNvPr>
          <p:cNvSpPr txBox="1"/>
          <p:nvPr/>
        </p:nvSpPr>
        <p:spPr>
          <a:xfrm>
            <a:off x="7545288" y="2126715"/>
            <a:ext cx="216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날개들이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구조적으로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 구속되어 있음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en-US" altLang="ko-KR" sz="1400" dirty="0">
                <a:solidFill>
                  <a:srgbClr val="202124"/>
                </a:solidFill>
                <a:latin typeface="Apple SD Gothic Neo"/>
              </a:rPr>
              <a:t>Camshaft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구조 응용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DC8B7-2ACE-2B28-7CC7-EB6982EA5EDF}"/>
              </a:ext>
            </a:extLst>
          </p:cNvPr>
          <p:cNvSpPr txBox="1"/>
          <p:nvPr/>
        </p:nvSpPr>
        <p:spPr>
          <a:xfrm>
            <a:off x="1280592" y="5095385"/>
            <a:ext cx="71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/>
              <a:t>저유속</a:t>
            </a:r>
            <a:r>
              <a:rPr lang="ko-KR" altLang="en-US" sz="3200" b="1" dirty="0"/>
              <a:t> 수차의 새로운 길을 개척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2822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연구동기</a:t>
              </a:r>
            </a:p>
          </p:txBody>
        </p:sp>
      </p:grpSp>
      <p:pic>
        <p:nvPicPr>
          <p:cNvPr id="1028" name="Picture 4" descr="Dams, dam costs and damnable cost overruns - ScienceDirect">
            <a:extLst>
              <a:ext uri="{FF2B5EF4-FFF2-40B4-BE49-F238E27FC236}">
                <a16:creationId xmlns:a16="http://schemas.microsoft.com/office/drawing/2014/main" id="{8F3737E9-001B-2F45-9A0A-C833347C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3890537"/>
            <a:ext cx="2592288" cy="16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D3DAF-9A95-33B7-49A0-9B8AAD4B9677}"/>
              </a:ext>
            </a:extLst>
          </p:cNvPr>
          <p:cNvSpPr txBox="1"/>
          <p:nvPr/>
        </p:nvSpPr>
        <p:spPr>
          <a:xfrm>
            <a:off x="995304" y="352120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주변 환경 파괴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9E2A-1210-F6D4-FC86-29996D5F4F25}"/>
              </a:ext>
            </a:extLst>
          </p:cNvPr>
          <p:cNvSpPr txBox="1"/>
          <p:nvPr/>
        </p:nvSpPr>
        <p:spPr>
          <a:xfrm>
            <a:off x="688042" y="55914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높은 초기 건설 비용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DDDBBE-D1A7-FF91-829C-A1E972772646}"/>
              </a:ext>
            </a:extLst>
          </p:cNvPr>
          <p:cNvSpPr/>
          <p:nvPr/>
        </p:nvSpPr>
        <p:spPr>
          <a:xfrm>
            <a:off x="3224808" y="3309827"/>
            <a:ext cx="864096" cy="792088"/>
          </a:xfrm>
          <a:prstGeom prst="rightArrow">
            <a:avLst/>
          </a:prstGeom>
          <a:solidFill>
            <a:srgbClr val="F69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 descr="1200KW 수력발전 펠톤 터빈 발전기 - 수력 터빈, 수력 터빈 발전기, 수력 발전기 제조업체 Forster">
            <a:extLst>
              <a:ext uri="{FF2B5EF4-FFF2-40B4-BE49-F238E27FC236}">
                <a16:creationId xmlns:a16="http://schemas.microsoft.com/office/drawing/2014/main" id="{394365F5-6CB7-D5B2-FD56-C0D21E3BD7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7" r="16678" b="16714"/>
          <a:stretch/>
        </p:blipFill>
        <p:spPr bwMode="auto">
          <a:xfrm>
            <a:off x="6969224" y="1674872"/>
            <a:ext cx="2592288" cy="1834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카바조] 자동차 상식 #7. 캠 샤프트(=Cam Shaft)란? : 네이버 블로그">
            <a:extLst>
              <a:ext uri="{FF2B5EF4-FFF2-40B4-BE49-F238E27FC236}">
                <a16:creationId xmlns:a16="http://schemas.microsoft.com/office/drawing/2014/main" id="{DB7261B3-8250-38F5-6C9D-39C7797D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3890537"/>
            <a:ext cx="2378710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4129D-82BF-38F6-B536-17A8F480DB8A}"/>
              </a:ext>
            </a:extLst>
          </p:cNvPr>
          <p:cNvSpPr txBox="1"/>
          <p:nvPr/>
        </p:nvSpPr>
        <p:spPr>
          <a:xfrm>
            <a:off x="7329270" y="352362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펠톤 터빈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986E9-5EF0-035E-93E7-CB924D588A7E}"/>
              </a:ext>
            </a:extLst>
          </p:cNvPr>
          <p:cNvSpPr txBox="1"/>
          <p:nvPr/>
        </p:nvSpPr>
        <p:spPr>
          <a:xfrm>
            <a:off x="7077236" y="581610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Camshaft</a:t>
            </a:r>
            <a:r>
              <a:rPr lang="ko-KR" altLang="en-US" dirty="0"/>
              <a:t> 구조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88287B-A358-6309-5C7F-DA125DC4FCDF}"/>
              </a:ext>
            </a:extLst>
          </p:cNvPr>
          <p:cNvSpPr/>
          <p:nvPr/>
        </p:nvSpPr>
        <p:spPr>
          <a:xfrm rot="10800000">
            <a:off x="5912481" y="3309827"/>
            <a:ext cx="864096" cy="792088"/>
          </a:xfrm>
          <a:prstGeom prst="rightArrow">
            <a:avLst/>
          </a:prstGeom>
          <a:solidFill>
            <a:srgbClr val="F69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29D0DFA-5A64-D806-574A-862D75015C15}"/>
              </a:ext>
            </a:extLst>
          </p:cNvPr>
          <p:cNvSpPr/>
          <p:nvPr/>
        </p:nvSpPr>
        <p:spPr>
          <a:xfrm>
            <a:off x="4466583" y="2793257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느린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유속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CC74DB0-CDDD-47F7-B5BF-737709E64486}"/>
              </a:ext>
            </a:extLst>
          </p:cNvPr>
          <p:cNvSpPr/>
          <p:nvPr/>
        </p:nvSpPr>
        <p:spPr>
          <a:xfrm>
            <a:off x="5023439" y="3795781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E3F9207-750D-1FE1-6D94-9A18C6FC1AC0}"/>
              </a:ext>
            </a:extLst>
          </p:cNvPr>
          <p:cNvSpPr/>
          <p:nvPr/>
        </p:nvSpPr>
        <p:spPr>
          <a:xfrm>
            <a:off x="3909726" y="3795781"/>
            <a:ext cx="1097280" cy="1097280"/>
          </a:xfrm>
          <a:prstGeom prst="flowChartConnector">
            <a:avLst/>
          </a:prstGeom>
          <a:solidFill>
            <a:srgbClr val="F69659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지속가능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0E918-AB7B-9372-A61E-84EC1074013B}"/>
              </a:ext>
            </a:extLst>
          </p:cNvPr>
          <p:cNvSpPr txBox="1"/>
          <p:nvPr/>
        </p:nvSpPr>
        <p:spPr>
          <a:xfrm>
            <a:off x="5111117" y="4021255"/>
            <a:ext cx="87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접이식</a:t>
            </a:r>
            <a:endParaRPr lang="en-US" altLang="ko-KR" dirty="0"/>
          </a:p>
          <a:p>
            <a:pPr algn="ctr"/>
            <a:r>
              <a:rPr lang="ko-KR" altLang="en-US" dirty="0"/>
              <a:t>날개</a:t>
            </a:r>
          </a:p>
        </p:txBody>
      </p:sp>
      <p:pic>
        <p:nvPicPr>
          <p:cNvPr id="2050" name="Picture 2" descr="니모를 찾아서'는 흰동가리에게 피해를 주었다. 도리는 어떻게 될까? &lt; 뉴스&amp;이슈 &lt; 기사본문 - 허프포스트코리아">
            <a:extLst>
              <a:ext uri="{FF2B5EF4-FFF2-40B4-BE49-F238E27FC236}">
                <a16:creationId xmlns:a16="http://schemas.microsoft.com/office/drawing/2014/main" id="{A8621F36-F521-2E9B-BBC6-AD8A4F20F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t="803" r="27128" b="-1"/>
          <a:stretch/>
        </p:blipFill>
        <p:spPr bwMode="auto">
          <a:xfrm>
            <a:off x="890378" y="1617285"/>
            <a:ext cx="1858138" cy="18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6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원리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270833-DE58-844E-0345-A6C80A538172}"/>
              </a:ext>
            </a:extLst>
          </p:cNvPr>
          <p:cNvSpPr txBox="1"/>
          <p:nvPr/>
        </p:nvSpPr>
        <p:spPr>
          <a:xfrm>
            <a:off x="491248" y="1700808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날개의 각도 차이를 사용하여 회전력 발생 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B5F8050-B684-DF3F-7298-972822C451B7}"/>
              </a:ext>
            </a:extLst>
          </p:cNvPr>
          <p:cNvSpPr/>
          <p:nvPr/>
        </p:nvSpPr>
        <p:spPr>
          <a:xfrm>
            <a:off x="6393160" y="2478359"/>
            <a:ext cx="1296144" cy="129614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" descr="원, 스케치, 도표, 스크린샷이(가) 표시된 사진&#10;&#10;자동 생성된 설명">
            <a:extLst>
              <a:ext uri="{FF2B5EF4-FFF2-40B4-BE49-F238E27FC236}">
                <a16:creationId xmlns:a16="http://schemas.microsoft.com/office/drawing/2014/main" id="{5DFA4AAD-91E1-72A0-7AE4-23E1594E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478359"/>
            <a:ext cx="4032448" cy="2930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D2C89-F48E-4785-FC4D-D49DFB8EB16C}"/>
              </a:ext>
            </a:extLst>
          </p:cNvPr>
          <p:cNvSpPr txBox="1"/>
          <p:nvPr/>
        </p:nvSpPr>
        <p:spPr>
          <a:xfrm>
            <a:off x="1784648" y="2180842"/>
            <a:ext cx="561698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기존 연구 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935A2-5484-C24F-9272-08C992106094}"/>
              </a:ext>
            </a:extLst>
          </p:cNvPr>
          <p:cNvSpPr txBox="1"/>
          <p:nvPr/>
        </p:nvSpPr>
        <p:spPr>
          <a:xfrm>
            <a:off x="416496" y="5409221"/>
            <a:ext cx="5616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날개와 유도판의 충돌을 통해 날개를 접는다</a:t>
            </a:r>
            <a:r>
              <a:rPr lang="en-US" altLang="ko-KR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충돌로 인해 내구성에 문제가 생긴다</a:t>
            </a:r>
            <a:r>
              <a:rPr lang="en-US" altLang="ko-KR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유도판으로 인해 회전력 발생 영역이 줄어든다</a:t>
            </a:r>
            <a:r>
              <a:rPr lang="en-US" altLang="ko-KR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</a:t>
            </a:r>
            <a:r>
              <a:rPr lang="ko-KR" altLang="en-US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endParaRPr lang="en-US" altLang="ko-KR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C8E6142C-F876-0372-83F3-6D4ED240F811}"/>
              </a:ext>
            </a:extLst>
          </p:cNvPr>
          <p:cNvSpPr/>
          <p:nvPr/>
        </p:nvSpPr>
        <p:spPr>
          <a:xfrm>
            <a:off x="8841432" y="2852936"/>
            <a:ext cx="795701" cy="707405"/>
          </a:xfrm>
          <a:prstGeom prst="leftArrow">
            <a:avLst>
              <a:gd name="adj1" fmla="val 50000"/>
              <a:gd name="adj2" fmla="val 1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Water flow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D03C8-5775-0723-6D00-4F8ABE7DC4AE}"/>
              </a:ext>
            </a:extLst>
          </p:cNvPr>
          <p:cNvSpPr/>
          <p:nvPr/>
        </p:nvSpPr>
        <p:spPr>
          <a:xfrm rot="4608668">
            <a:off x="5743982" y="2744924"/>
            <a:ext cx="146228" cy="136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F04F93-14D8-D7BC-C95B-22BFB0C72A68}"/>
              </a:ext>
            </a:extLst>
          </p:cNvPr>
          <p:cNvSpPr/>
          <p:nvPr/>
        </p:nvSpPr>
        <p:spPr>
          <a:xfrm rot="21078142">
            <a:off x="7431870" y="3576206"/>
            <a:ext cx="146228" cy="136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8C7BC-E5E8-118E-CB56-4502CD841AB8}"/>
              </a:ext>
            </a:extLst>
          </p:cNvPr>
          <p:cNvSpPr/>
          <p:nvPr/>
        </p:nvSpPr>
        <p:spPr>
          <a:xfrm rot="19629683">
            <a:off x="7039968" y="1343109"/>
            <a:ext cx="146228" cy="1368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9548C18F-025B-6EF4-C3D8-68257E9B4D69}"/>
              </a:ext>
            </a:extLst>
          </p:cNvPr>
          <p:cNvSpPr/>
          <p:nvPr/>
        </p:nvSpPr>
        <p:spPr>
          <a:xfrm rot="7191296">
            <a:off x="6503656" y="3473967"/>
            <a:ext cx="225855" cy="70841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433D54-E4CE-3DFC-2C9A-94A5CAFF714E}"/>
                  </a:ext>
                </a:extLst>
              </p:cNvPr>
              <p:cNvSpPr txBox="1"/>
              <p:nvPr/>
            </p:nvSpPr>
            <p:spPr>
              <a:xfrm>
                <a:off x="6307322" y="3869938"/>
                <a:ext cx="192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433D54-E4CE-3DFC-2C9A-94A5CAFF7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22" y="3869938"/>
                <a:ext cx="192489" cy="276999"/>
              </a:xfrm>
              <a:prstGeom prst="rect">
                <a:avLst/>
              </a:prstGeom>
              <a:blipFill>
                <a:blip r:embed="rId3"/>
                <a:stretch>
                  <a:fillRect l="-9677" r="-96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D83FE73-B6D6-0413-58C2-9C0EF15E89CE}"/>
              </a:ext>
            </a:extLst>
          </p:cNvPr>
          <p:cNvSpPr txBox="1"/>
          <p:nvPr/>
        </p:nvSpPr>
        <p:spPr>
          <a:xfrm>
            <a:off x="5134381" y="5409221"/>
            <a:ext cx="56169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각도에 따라 각 날개의 각도를 다르게 조정</a:t>
            </a:r>
            <a:endParaRPr lang="en-US" altLang="ko-KR" sz="1600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Camshaft </a:t>
            </a:r>
            <a:r>
              <a:rPr lang="ko-KR" altLang="en-US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구조와 팔꿈치 관절 구조 응용 </a:t>
            </a:r>
            <a:endParaRPr lang="en-US" altLang="ko-KR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3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수차</a:t>
              </a:r>
            </a:p>
          </p:txBody>
        </p:sp>
      </p:grpSp>
      <p:pic>
        <p:nvPicPr>
          <p:cNvPr id="3" name="Google Shape;83;p8" descr="컴퓨터, 전자제품, 출력 장치, 사무용품이(가) 표시된 사진&#10;&#10;자동 생성된 설명">
            <a:extLst>
              <a:ext uri="{FF2B5EF4-FFF2-40B4-BE49-F238E27FC236}">
                <a16:creationId xmlns:a16="http://schemas.microsoft.com/office/drawing/2014/main" id="{BF3D554B-2EEA-49F1-A444-5A4C07CCC085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t="12931" r="34436" b="18471"/>
          <a:stretch/>
        </p:blipFill>
        <p:spPr>
          <a:xfrm>
            <a:off x="1152149" y="1988840"/>
            <a:ext cx="1928643" cy="179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가구, 벽, 실내, 흑백이(가) 표시된 사진&#10;&#10;자동 생성된 설명">
            <a:extLst>
              <a:ext uri="{FF2B5EF4-FFF2-40B4-BE49-F238E27FC236}">
                <a16:creationId xmlns:a16="http://schemas.microsoft.com/office/drawing/2014/main" id="{92BD4E3B-A0C0-FDE7-2244-779A37F92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1" t="1992" r="10675" b="4116"/>
          <a:stretch/>
        </p:blipFill>
        <p:spPr bwMode="auto">
          <a:xfrm>
            <a:off x="5334628" y="1996055"/>
            <a:ext cx="2066396" cy="17922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00CE13-A187-9A7F-E4E6-F38013754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54"/>
          <a:stretch/>
        </p:blipFill>
        <p:spPr>
          <a:xfrm>
            <a:off x="1147580" y="4213307"/>
            <a:ext cx="3517387" cy="18443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35579-C3DD-5CD5-3576-F0E806F5C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87"/>
          <a:stretch/>
        </p:blipFill>
        <p:spPr>
          <a:xfrm>
            <a:off x="4664967" y="4213307"/>
            <a:ext cx="4257775" cy="1844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C36A8-837F-376E-D921-E27393F5D6F1}"/>
              </a:ext>
            </a:extLst>
          </p:cNvPr>
          <p:cNvSpPr txBox="1"/>
          <p:nvPr/>
        </p:nvSpPr>
        <p:spPr>
          <a:xfrm>
            <a:off x="1078941" y="1655318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FRW (Free Rotating Wheel)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4F360-91BC-2BF9-FA24-0BEEE8BE7509}"/>
              </a:ext>
            </a:extLst>
          </p:cNvPr>
          <p:cNvSpPr txBox="1"/>
          <p:nvPr/>
        </p:nvSpPr>
        <p:spPr>
          <a:xfrm>
            <a:off x="5262620" y="1654946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 (Angle Defined Wheel)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50B68-C760-7B0A-14F0-B89E3AB1653E}"/>
              </a:ext>
            </a:extLst>
          </p:cNvPr>
          <p:cNvSpPr txBox="1"/>
          <p:nvPr/>
        </p:nvSpPr>
        <p:spPr>
          <a:xfrm>
            <a:off x="1057011" y="3915790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수차에 사용되는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Flap 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종류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9A49D-8121-776B-9345-50D7CED8B077}"/>
              </a:ext>
            </a:extLst>
          </p:cNvPr>
          <p:cNvSpPr txBox="1"/>
          <p:nvPr/>
        </p:nvSpPr>
        <p:spPr>
          <a:xfrm>
            <a:off x="1208584" y="6163007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Straight Flap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92390-0282-915B-DF5B-16B1C89DAFAB}"/>
              </a:ext>
            </a:extLst>
          </p:cNvPr>
          <p:cNvSpPr txBox="1"/>
          <p:nvPr/>
        </p:nvSpPr>
        <p:spPr>
          <a:xfrm>
            <a:off x="3008784" y="6163007"/>
            <a:ext cx="31467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Straight Flap</a:t>
            </a: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Wing Fence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B7DF9-612D-9D41-79C1-4491399508B1}"/>
              </a:ext>
            </a:extLst>
          </p:cNvPr>
          <p:cNvSpPr txBox="1"/>
          <p:nvPr/>
        </p:nvSpPr>
        <p:spPr>
          <a:xfrm>
            <a:off x="4664967" y="6148322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Half Capsule Flap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B67A2-7804-65E2-DB15-D55F4611764E}"/>
              </a:ext>
            </a:extLst>
          </p:cNvPr>
          <p:cNvSpPr txBox="1"/>
          <p:nvPr/>
        </p:nvSpPr>
        <p:spPr>
          <a:xfrm>
            <a:off x="6897216" y="6189265"/>
            <a:ext cx="31467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Full Capsule Flap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98FC8-207C-3232-B67D-59745A2F0AA8}"/>
              </a:ext>
            </a:extLst>
          </p:cNvPr>
          <p:cNvSpPr txBox="1"/>
          <p:nvPr/>
        </p:nvSpPr>
        <p:spPr>
          <a:xfrm>
            <a:off x="3296816" y="206084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날개 자유롭게 회전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회전 각도 범위 설정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68820B-A0B5-A44F-2D89-CAE9C11FC210}"/>
              </a:ext>
            </a:extLst>
          </p:cNvPr>
          <p:cNvSpPr txBox="1"/>
          <p:nvPr/>
        </p:nvSpPr>
        <p:spPr>
          <a:xfrm>
            <a:off x="7469592" y="2084080"/>
            <a:ext cx="216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날개들이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구조적으로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pple SD Gothic Neo"/>
              </a:rPr>
              <a:t> 구속되어 있음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· </a:t>
            </a:r>
            <a:r>
              <a:rPr lang="en-US" altLang="ko-KR" sz="1400" dirty="0">
                <a:solidFill>
                  <a:srgbClr val="202124"/>
                </a:solidFill>
                <a:latin typeface="Apple SD Gothic Neo"/>
              </a:rPr>
              <a:t>Camshaft </a:t>
            </a:r>
            <a:r>
              <a:rPr lang="ko-KR" altLang="en-US" sz="1400" dirty="0">
                <a:solidFill>
                  <a:srgbClr val="202124"/>
                </a:solidFill>
                <a:latin typeface="Apple SD Gothic Neo"/>
              </a:rPr>
              <a:t>구조 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45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-FRW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텍스트, 스케치, 바인더, 문구용품이(가) 표시된 사진&#10;&#10;자동 생성된 설명">
            <a:extLst>
              <a:ext uri="{FF2B5EF4-FFF2-40B4-BE49-F238E27FC236}">
                <a16:creationId xmlns:a16="http://schemas.microsoft.com/office/drawing/2014/main" id="{F7BDE044-FCCF-9D5D-4787-35A6852A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 r="1036" b="4993"/>
          <a:stretch/>
        </p:blipFill>
        <p:spPr bwMode="auto">
          <a:xfrm>
            <a:off x="848544" y="1807141"/>
            <a:ext cx="4861942" cy="1980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D90D6B2-EC3A-1C06-7828-BED747F3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789040"/>
            <a:ext cx="4933950" cy="1056640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36D567-12FB-E2CF-B615-BD7263EFE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41"/>
          <a:stretch/>
        </p:blipFill>
        <p:spPr bwMode="auto">
          <a:xfrm>
            <a:off x="6177136" y="1669985"/>
            <a:ext cx="3384376" cy="2096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1ED049-0B92-0FD5-A8BC-F5358E848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03"/>
          <a:stretch/>
        </p:blipFill>
        <p:spPr bwMode="auto">
          <a:xfrm>
            <a:off x="6177136" y="3586564"/>
            <a:ext cx="3357572" cy="1347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E8E872-0BEF-6BB9-72FB-2EEECFD9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" y="4954527"/>
            <a:ext cx="6617399" cy="16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9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-FRW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7C4A698-EA1B-41C7-8EE4-31858FA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15"/>
          <a:stretch/>
        </p:blipFill>
        <p:spPr>
          <a:xfrm>
            <a:off x="704526" y="1772816"/>
            <a:ext cx="3997097" cy="1296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DA40A-771E-6F65-4CA8-D5A6080D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84" y="4407890"/>
            <a:ext cx="4392490" cy="19734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143AAD-2952-5C39-92DA-BA1A4F53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85" y="1772816"/>
            <a:ext cx="4392490" cy="21119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37E5AE-6725-AB3D-E175-C7829D1B8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5"/>
          <a:stretch/>
        </p:blipFill>
        <p:spPr>
          <a:xfrm>
            <a:off x="704526" y="4393662"/>
            <a:ext cx="3997097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1CA872-ADFE-2C76-8830-E75B774B5846}"/>
              </a:ext>
            </a:extLst>
          </p:cNvPr>
          <p:cNvSpPr txBox="1"/>
          <p:nvPr/>
        </p:nvSpPr>
        <p:spPr>
          <a:xfrm>
            <a:off x="1052287" y="3482929"/>
            <a:ext cx="330157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FF (Flap Frame) 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날개 결합부위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24A34-3150-1D92-4517-70EB4E9B83A3}"/>
              </a:ext>
            </a:extLst>
          </p:cNvPr>
          <p:cNvSpPr txBox="1"/>
          <p:nvPr/>
        </p:nvSpPr>
        <p:spPr>
          <a:xfrm>
            <a:off x="632520" y="3153003"/>
            <a:ext cx="41764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45-90 FF        0-90 FF        0-45 FF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F5291F-A5FC-13AD-DEF7-171C03ECD745}"/>
              </a:ext>
            </a:extLst>
          </p:cNvPr>
          <p:cNvSpPr txBox="1"/>
          <p:nvPr/>
        </p:nvSpPr>
        <p:spPr>
          <a:xfrm>
            <a:off x="704526" y="5805264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0-45 FF/0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0-45FF/45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0-90FF/90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     FF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와 원통의 결합부위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3A23E-BB83-DC76-083F-F07A4BC32A59}"/>
              </a:ext>
            </a:extLst>
          </p:cNvPr>
          <p:cNvSpPr txBox="1"/>
          <p:nvPr/>
        </p:nvSpPr>
        <p:spPr>
          <a:xfrm>
            <a:off x="6321152" y="3995579"/>
            <a:ext cx="41764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Center Body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0E2070-D0DF-CF87-CAA1-D5AE3E00E375}"/>
              </a:ext>
            </a:extLst>
          </p:cNvPr>
          <p:cNvSpPr txBox="1"/>
          <p:nvPr/>
        </p:nvSpPr>
        <p:spPr>
          <a:xfrm>
            <a:off x="6537176" y="6400450"/>
            <a:ext cx="524827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Flap Cap     </a:t>
            </a:r>
          </a:p>
        </p:txBody>
      </p:sp>
    </p:spTree>
    <p:extLst>
      <p:ext uri="{BB962C8B-B14F-4D97-AF65-F5344CB8AC3E}">
        <p14:creationId xmlns:p14="http://schemas.microsoft.com/office/powerpoint/2010/main" val="29082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-ADW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만화 영화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83E540A-9DE6-C5FE-2F59-AD789176F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5" y="1822632"/>
            <a:ext cx="4034707" cy="2038416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AB95A75-ADCB-B791-A14A-BCEC9CAE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93" y="1697296"/>
            <a:ext cx="4411656" cy="2181225"/>
          </a:xfrm>
          <a:prstGeom prst="rect">
            <a:avLst/>
          </a:prstGeom>
        </p:spPr>
      </p:pic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D6506FA-F8A7-236C-7201-62323045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7" y="3984188"/>
            <a:ext cx="5731510" cy="1285240"/>
          </a:xfrm>
          <a:prstGeom prst="rect">
            <a:avLst/>
          </a:prstGeom>
        </p:spPr>
      </p:pic>
      <p:pic>
        <p:nvPicPr>
          <p:cNvPr id="6" name="그림 5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C362A05B-3846-F3A5-4B6C-195E4B05A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003" y="4077071"/>
            <a:ext cx="3592896" cy="18722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F8DA81-5890-2CBD-128E-0C9F56560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96" y="5332921"/>
            <a:ext cx="5406657" cy="12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91248" y="1052736"/>
            <a:ext cx="3146765" cy="523221"/>
            <a:chOff x="4172873" y="1556792"/>
            <a:chExt cx="2940367" cy="378135"/>
          </a:xfrm>
        </p:grpSpPr>
        <p:sp>
          <p:nvSpPr>
            <p:cNvPr id="24" name="직사각형 23"/>
            <p:cNvSpPr/>
            <p:nvPr/>
          </p:nvSpPr>
          <p:spPr>
            <a:xfrm>
              <a:off x="4172873" y="1564673"/>
              <a:ext cx="2940367" cy="344278"/>
            </a:xfrm>
            <a:prstGeom prst="rect">
              <a:avLst/>
            </a:prstGeom>
            <a:solidFill>
              <a:srgbClr val="F69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661" y="1556792"/>
              <a:ext cx="2657555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-ADW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 descr="디자인, 흑백이(가) 표시된 사진&#10;&#10;낮은 신뢰도로 자동 생성된 설명">
            <a:extLst>
              <a:ext uri="{FF2B5EF4-FFF2-40B4-BE49-F238E27FC236}">
                <a16:creationId xmlns:a16="http://schemas.microsoft.com/office/drawing/2014/main" id="{DDF9DDE5-8407-A822-7BE9-07740C20A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5" t="19204" r="8427" b="11506"/>
          <a:stretch/>
        </p:blipFill>
        <p:spPr bwMode="auto">
          <a:xfrm>
            <a:off x="812883" y="1829317"/>
            <a:ext cx="1691845" cy="15995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바퀴이(가) 표시된 사진&#10;&#10;자동 생성된 설명">
            <a:extLst>
              <a:ext uri="{FF2B5EF4-FFF2-40B4-BE49-F238E27FC236}">
                <a16:creationId xmlns:a16="http://schemas.microsoft.com/office/drawing/2014/main" id="{742D22CB-BB8C-F5D4-0190-F52237A1F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t="1849" r="8175" b="6384"/>
          <a:stretch/>
        </p:blipFill>
        <p:spPr bwMode="auto">
          <a:xfrm>
            <a:off x="2720752" y="1837245"/>
            <a:ext cx="2070584" cy="1599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4ECDE4-CEF5-278D-5DE7-77A4CCB8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113" y="1844824"/>
            <a:ext cx="4095721" cy="100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B2513-5660-80FE-2F6A-E2AE5BC0C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112" y="3895843"/>
            <a:ext cx="4095721" cy="2271576"/>
          </a:xfrm>
          <a:prstGeom prst="rect">
            <a:avLst/>
          </a:prstGeom>
        </p:spPr>
      </p:pic>
      <p:pic>
        <p:nvPicPr>
          <p:cNvPr id="9" name="그림 8" descr="금속, 자동차 부품, 흑백, 스틸이(가) 표시된 사진&#10;&#10;자동 생성된 설명">
            <a:extLst>
              <a:ext uri="{FF2B5EF4-FFF2-40B4-BE49-F238E27FC236}">
                <a16:creationId xmlns:a16="http://schemas.microsoft.com/office/drawing/2014/main" id="{FC7C9EB2-DE17-FE5D-5ACC-FB2532ED57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9" t="1423" r="11580" b="29438"/>
          <a:stretch/>
        </p:blipFill>
        <p:spPr bwMode="auto">
          <a:xfrm>
            <a:off x="650167" y="4016895"/>
            <a:ext cx="2070585" cy="1405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2246AB-E502-FC96-C73E-B5D7C3AF05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3" t="21766" r="15738" b="15631"/>
          <a:stretch/>
        </p:blipFill>
        <p:spPr bwMode="auto">
          <a:xfrm>
            <a:off x="2720752" y="4019879"/>
            <a:ext cx="1765880" cy="1402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1BD0F6-7BB4-67BE-C741-4D17B2EBFF7D}"/>
              </a:ext>
            </a:extLst>
          </p:cNvPr>
          <p:cNvSpPr txBox="1"/>
          <p:nvPr/>
        </p:nvSpPr>
        <p:spPr>
          <a:xfrm>
            <a:off x="5241032" y="2922829"/>
            <a:ext cx="495300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 FC (Flap Cap) 3,4,5 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일 때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B-ALA (Bar-</a:t>
            </a:r>
            <a:r>
              <a:rPr lang="en-US" altLang="ko-KR" b="1" kern="0" spc="-40" dirty="0" err="1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AngleLinearAxis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와 결합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44740-0909-C83F-86C2-1F92868D7D18}"/>
              </a:ext>
            </a:extLst>
          </p:cNvPr>
          <p:cNvSpPr txBox="1"/>
          <p:nvPr/>
        </p:nvSpPr>
        <p:spPr>
          <a:xfrm>
            <a:off x="6321152" y="6257669"/>
            <a:ext cx="509587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 Center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95704-27B9-9A88-DDCC-1BD4F8711AB6}"/>
              </a:ext>
            </a:extLst>
          </p:cNvPr>
          <p:cNvSpPr txBox="1"/>
          <p:nvPr/>
        </p:nvSpPr>
        <p:spPr>
          <a:xfrm>
            <a:off x="648257" y="3502966"/>
            <a:ext cx="513397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ADW FF (0~90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  ADW Angle Block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66615-820D-9B75-3122-D21E12A40F28}"/>
              </a:ext>
            </a:extLst>
          </p:cNvPr>
          <p:cNvSpPr txBox="1"/>
          <p:nvPr/>
        </p:nvSpPr>
        <p:spPr>
          <a:xfrm>
            <a:off x="611163" y="5496842"/>
            <a:ext cx="5133974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LAG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en-US" altLang="ko-KR" b="1" kern="0" spc="-40" dirty="0" err="1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LinearAngleGuide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Angle Block 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과 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B-FPS 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에 연결되어</a:t>
            </a:r>
            <a:endParaRPr lang="en-US" altLang="ko-KR" b="1" kern="0" spc="-40" dirty="0">
              <a:ln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Flap</a:t>
            </a:r>
            <a:r>
              <a:rPr lang="ko-KR" altLang="en-US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의 각도 조정</a:t>
            </a:r>
            <a:r>
              <a:rPr lang="en-US" altLang="ko-KR" b="1" kern="0" spc="-40" dirty="0">
                <a:ln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59217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506</Words>
  <Application>Microsoft Office PowerPoint</Application>
  <PresentationFormat>A4 용지(210x297mm)</PresentationFormat>
  <Paragraphs>141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Apple SD Gothic Neo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서 동주</cp:lastModifiedBy>
  <cp:revision>64</cp:revision>
  <dcterms:created xsi:type="dcterms:W3CDTF">2015-07-06T08:24:30Z</dcterms:created>
  <dcterms:modified xsi:type="dcterms:W3CDTF">2023-08-11T13:29:30Z</dcterms:modified>
</cp:coreProperties>
</file>